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0"/>
  </p:notesMasterIdLst>
  <p:sldIdLst>
    <p:sldId id="262" r:id="rId2"/>
    <p:sldId id="259" r:id="rId3"/>
    <p:sldId id="260" r:id="rId4"/>
    <p:sldId id="263" r:id="rId5"/>
    <p:sldId id="264" r:id="rId6"/>
    <p:sldId id="265" r:id="rId7"/>
    <p:sldId id="266" r:id="rId8"/>
    <p:sldId id="270" r:id="rId9"/>
    <p:sldId id="268" r:id="rId10"/>
    <p:sldId id="269" r:id="rId11"/>
    <p:sldId id="261" r:id="rId12"/>
    <p:sldId id="273" r:id="rId13"/>
    <p:sldId id="271" r:id="rId14"/>
    <p:sldId id="272" r:id="rId15"/>
    <p:sldId id="274" r:id="rId16"/>
    <p:sldId id="275" r:id="rId17"/>
    <p:sldId id="276" r:id="rId18"/>
    <p:sldId id="267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C09BA-8075-4BC7-8D10-73F700881533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504091-1E91-4736-953E-52BA1AD146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630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04091-1E91-4736-953E-52BA1AD1467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969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B4982-4182-4F18-9A8C-CEF8654F8A71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ABDA1-5853-4957-B404-D353FEC50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329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B4982-4182-4F18-9A8C-CEF8654F8A71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ABDA1-5853-4957-B404-D353FEC50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032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B4982-4182-4F18-9A8C-CEF8654F8A71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ABDA1-5853-4957-B404-D353FEC50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953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B4982-4182-4F18-9A8C-CEF8654F8A71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ABDA1-5853-4957-B404-D353FEC50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761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B4982-4182-4F18-9A8C-CEF8654F8A71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ABDA1-5853-4957-B404-D353FEC50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112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B4982-4182-4F18-9A8C-CEF8654F8A71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ABDA1-5853-4957-B404-D353FEC50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971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B4982-4182-4F18-9A8C-CEF8654F8A71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ABDA1-5853-4957-B404-D353FEC50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78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B4982-4182-4F18-9A8C-CEF8654F8A71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ABDA1-5853-4957-B404-D353FEC50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737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B4982-4182-4F18-9A8C-CEF8654F8A71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ABDA1-5853-4957-B404-D353FEC50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7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B4982-4182-4F18-9A8C-CEF8654F8A71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ABDA1-5853-4957-B404-D353FEC50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545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B4982-4182-4F18-9A8C-CEF8654F8A71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ABDA1-5853-4957-B404-D353FEC50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009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B4982-4182-4F18-9A8C-CEF8654F8A71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ABDA1-5853-4957-B404-D353FEC50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546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СЦЕНАРНЫЙ ПЛАН МОДЕЛЬНОГО СЕМИНАРА С ЭЛЕМЕНАМИ КОУЧИНГА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«Взаимодействие классного руководителя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семьёй»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406747"/>
            <a:ext cx="10515600" cy="177021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 октября 2020 года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Краснодар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ШКОЛА И СЕМЬЯ: ПУТИ ВЗАИМОДЕЙСТВИЯ И СОТРУДНИЧЕСТВА | Государственное  учреждение образования &quot;Средняя школа №8 г. Жодино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61" y="2721628"/>
            <a:ext cx="3591499" cy="390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53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16293" y="0"/>
            <a:ext cx="5777732" cy="7160963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4100" dirty="0" smtClean="0"/>
              <a:t>п.7 </a:t>
            </a:r>
            <a:r>
              <a:rPr lang="ru-RU" sz="4100" dirty="0"/>
              <a:t>перечня поручений по итогам встречи Президента РФ с участниками форума “Качественное образование во имя страны” Общероссийского общественного движения “Народный фронт за Россию” 15.10.2014 года </a:t>
            </a:r>
            <a:r>
              <a:rPr lang="ru-RU" sz="4100" b="1" i="1" dirty="0"/>
              <a:t>должно быть организовано системное просвещение родителей (законных представителей) обучающихся по вопросам детской психологии и педагогики</a:t>
            </a:r>
            <a:r>
              <a:rPr lang="ru-RU" sz="4100" dirty="0"/>
              <a:t>, </a:t>
            </a:r>
            <a:r>
              <a:rPr lang="ru-RU" sz="4100" b="1" i="1" dirty="0"/>
              <a:t>обеспечивающее оптимальные детско-родительские отношения</a:t>
            </a:r>
            <a:r>
              <a:rPr lang="ru-RU" sz="4100" b="1" i="1" dirty="0" smtClean="0"/>
              <a:t>.</a:t>
            </a:r>
            <a:endParaRPr lang="ru-RU" sz="4100" b="1" i="1" dirty="0"/>
          </a:p>
          <a:p>
            <a:r>
              <a:rPr lang="ru-RU" sz="4100" i="1" dirty="0" smtClean="0"/>
              <a:t>Какие </a:t>
            </a:r>
            <a:r>
              <a:rPr lang="ru-RU" sz="4100" i="1" dirty="0"/>
              <a:t>же формы взаимодействия с семей помимо традиционных родительских собраний можно использовать классному руководителю для решения выше обозначенных задач?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172200" y="241291"/>
            <a:ext cx="5183188" cy="823912"/>
          </a:xfrm>
        </p:spPr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5997575" y="473725"/>
            <a:ext cx="5357813" cy="57159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7575" y="1290120"/>
            <a:ext cx="6081309" cy="4548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25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Презентация на тему &quot;Взаимодействие семьи и школы во имя личностного  развития школьника&quot; - скачать презентации по Педагогик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209" y="107414"/>
            <a:ext cx="9000781" cy="6750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60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/>
              <a:t>Формы работы классного руководителя с семьёй</a:t>
            </a:r>
            <a:r>
              <a:rPr lang="ru-RU" i="1" dirty="0"/>
              <a:t/>
            </a:r>
            <a:br>
              <a:rPr lang="ru-RU" i="1" dirty="0"/>
            </a:b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77957"/>
            <a:ext cx="10515600" cy="4899006"/>
          </a:xfrm>
        </p:spPr>
        <p:txBody>
          <a:bodyPr/>
          <a:lstStyle/>
          <a:p>
            <a:r>
              <a:rPr lang="ru-RU" b="1" i="1" dirty="0"/>
              <a:t>Родительский </a:t>
            </a:r>
            <a:r>
              <a:rPr lang="ru-RU" b="1" i="1" dirty="0" smtClean="0"/>
              <a:t>дневник. Страничка радости с достижениями ребёнка.</a:t>
            </a:r>
            <a:endParaRPr lang="ru-RU" dirty="0" smtClean="0">
              <a:effectLst/>
            </a:endParaRPr>
          </a:p>
          <a:p>
            <a:r>
              <a:rPr lang="ru-RU" b="1" i="1" dirty="0"/>
              <a:t>Практикумы-инсценировки.</a:t>
            </a:r>
            <a:endParaRPr lang="ru-RU" dirty="0" smtClean="0">
              <a:effectLst/>
            </a:endParaRPr>
          </a:p>
          <a:p>
            <a:r>
              <a:rPr lang="ru-RU" b="1" i="1" dirty="0"/>
              <a:t> «Семейный час</a:t>
            </a:r>
            <a:r>
              <a:rPr lang="ru-RU" b="1" i="1" dirty="0" smtClean="0"/>
              <a:t>». </a:t>
            </a:r>
          </a:p>
          <a:p>
            <a:r>
              <a:rPr lang="ru-RU" b="1" i="1" dirty="0"/>
              <a:t>Групповая дискуссия</a:t>
            </a:r>
            <a:r>
              <a:rPr lang="ru-RU" dirty="0"/>
              <a:t>, </a:t>
            </a:r>
            <a:r>
              <a:rPr lang="ru-RU" i="1" dirty="0"/>
              <a:t>например, по теме "В каких проявлениях любви особенно нуждаются наши дети".</a:t>
            </a:r>
            <a:endParaRPr lang="ru-RU" i="1" dirty="0" smtClean="0">
              <a:effectLst/>
            </a:endParaRPr>
          </a:p>
          <a:p>
            <a:r>
              <a:rPr lang="ru-RU" b="1" i="1" dirty="0"/>
              <a:t> «Семейный совет». </a:t>
            </a:r>
            <a:r>
              <a:rPr lang="ru-RU" dirty="0"/>
              <a:t> «Семейный совет» </a:t>
            </a:r>
            <a:endParaRPr lang="ru-RU" dirty="0" smtClean="0"/>
          </a:p>
          <a:p>
            <a:r>
              <a:rPr lang="ru-RU" dirty="0" smtClean="0"/>
              <a:t>или </a:t>
            </a:r>
            <a:r>
              <a:rPr lang="ru-RU" dirty="0"/>
              <a:t>«Семейная конференция</a:t>
            </a:r>
            <a:r>
              <a:rPr lang="ru-RU" dirty="0" smtClean="0"/>
              <a:t>».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8359106"/>
              </p:ext>
            </p:extLst>
          </p:nvPr>
        </p:nvGraphicFramePr>
        <p:xfrm>
          <a:off x="5805890" y="1983036"/>
          <a:ext cx="5972343" cy="8400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03008"/>
                <a:gridCol w="1373547"/>
                <a:gridCol w="1203246"/>
                <a:gridCol w="1392542"/>
              </a:tblGrid>
              <a:tr h="560003">
                <a:tc>
                  <a:txBody>
                    <a:bodyPr/>
                    <a:lstStyle/>
                    <a:p>
                      <a:pPr marR="114300"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Описание ситуации</a:t>
                      </a: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14300"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Глазами мамы</a:t>
                      </a: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14300"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Глазами папы </a:t>
                      </a: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14300"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Глазами ребёнка</a:t>
                      </a: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280001">
                <a:tc>
                  <a:txBody>
                    <a:bodyPr/>
                    <a:lstStyle/>
                    <a:p>
                      <a:pPr marR="114300"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14300"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14300" algn="just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1430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8983" y="3999639"/>
            <a:ext cx="4267200" cy="271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91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Семейные конференции 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337" y="1443210"/>
            <a:ext cx="11133463" cy="473375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представлены </a:t>
            </a:r>
            <a:r>
              <a:rPr lang="ru-RU" dirty="0"/>
              <a:t>как форма работы с семьёй в</a:t>
            </a:r>
            <a:r>
              <a:rPr lang="ru-RU" b="1" i="1" dirty="0"/>
              <a:t> 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 smtClean="0"/>
              <a:t>Методических </a:t>
            </a:r>
            <a:r>
              <a:rPr lang="ru-RU" b="1" i="1" dirty="0"/>
              <a:t>рекомендациях по </a:t>
            </a:r>
            <a:r>
              <a:rPr lang="ru-RU" b="1" i="1" dirty="0" smtClean="0"/>
              <a:t>внедрению</a:t>
            </a:r>
          </a:p>
          <a:p>
            <a:pPr marL="0" indent="0">
              <a:buNone/>
            </a:pPr>
            <a:r>
              <a:rPr lang="ru-RU" b="1" i="1" dirty="0" smtClean="0"/>
              <a:t> </a:t>
            </a:r>
            <a:r>
              <a:rPr lang="ru-RU" b="1" i="1" dirty="0"/>
              <a:t>восстановительных технологий </a:t>
            </a:r>
            <a:endParaRPr lang="ru-RU" b="1" i="1" dirty="0" smtClean="0"/>
          </a:p>
          <a:p>
            <a:pPr marL="0" indent="0">
              <a:buNone/>
            </a:pPr>
            <a:r>
              <a:rPr lang="ru-RU" b="1" i="1" dirty="0" smtClean="0"/>
              <a:t>(</a:t>
            </a:r>
            <a:r>
              <a:rPr lang="ru-RU" b="1" i="1" dirty="0"/>
              <a:t>в том числе медиации) в </a:t>
            </a:r>
            <a:r>
              <a:rPr lang="ru-RU" b="1" i="1" dirty="0" smtClean="0"/>
              <a:t>воспитательную </a:t>
            </a:r>
          </a:p>
          <a:p>
            <a:pPr marL="0" indent="0">
              <a:buNone/>
            </a:pPr>
            <a:r>
              <a:rPr lang="ru-RU" b="1" i="1" dirty="0" smtClean="0"/>
              <a:t>деятельность </a:t>
            </a:r>
            <a:r>
              <a:rPr lang="ru-RU" b="1" i="1" dirty="0"/>
              <a:t>образовательных организаций</a:t>
            </a: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/>
              <a:t>Письмо Министерства образования и науки российской федерации от 26 декабря 2017 года N 07-7657).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Также </a:t>
            </a:r>
            <a:r>
              <a:rPr lang="ru-RU" dirty="0"/>
              <a:t>эта форма работы согласуется с задачей из Инвариантного блока-  </a:t>
            </a:r>
            <a:r>
              <a:rPr lang="ru-RU" b="1" i="1" dirty="0"/>
              <a:t>участие в организации комплексной поддержки детей из групп риска, находящихся в трудной жизненной ситуации, с привлечением работников социальных служб, правоохранительных органов, организаций сферы здравоохранения, дополнительного образования детей, культуры, спорта, профессионального образования, бизнеса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8849" y="323851"/>
            <a:ext cx="3481526" cy="317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66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Семейный совет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600" b="1" dirty="0" smtClean="0"/>
              <a:t>          Сферы </a:t>
            </a:r>
            <a:r>
              <a:rPr lang="ru-RU" sz="4600" b="1" dirty="0"/>
              <a:t>применения:</a:t>
            </a:r>
            <a:endParaRPr lang="ru-RU" sz="4600" dirty="0"/>
          </a:p>
          <a:p>
            <a:pPr lvl="0"/>
            <a:r>
              <a:rPr lang="ru-RU" sz="3300" dirty="0"/>
              <a:t>Семейные конфликты.</a:t>
            </a:r>
          </a:p>
          <a:p>
            <a:pPr lvl="0"/>
            <a:r>
              <a:rPr lang="ru-RU" sz="3300" dirty="0"/>
              <a:t>Прогулы школы.</a:t>
            </a:r>
          </a:p>
          <a:p>
            <a:pPr lvl="0"/>
            <a:r>
              <a:rPr lang="ru-RU" sz="3300" dirty="0"/>
              <a:t>Взаимоотношения с подростка с родителями.</a:t>
            </a:r>
          </a:p>
          <a:p>
            <a:pPr lvl="0"/>
            <a:r>
              <a:rPr lang="ru-RU" sz="3300" dirty="0"/>
              <a:t>Употребление алкоголя, ПАВ.</a:t>
            </a:r>
          </a:p>
          <a:p>
            <a:pPr lvl="0"/>
            <a:r>
              <a:rPr lang="ru-RU" sz="3300" dirty="0"/>
              <a:t>Уходы из дома.</a:t>
            </a:r>
          </a:p>
          <a:p>
            <a:pPr lvl="0"/>
            <a:r>
              <a:rPr lang="ru-RU" sz="3300" dirty="0"/>
              <a:t>Общественно опасные деяния несовершеннолетних.</a:t>
            </a:r>
          </a:p>
          <a:p>
            <a:pPr lvl="0"/>
            <a:r>
              <a:rPr lang="ru-RU" sz="3300" dirty="0"/>
              <a:t>Трудности социальной адаптации опекаемых детей.</a:t>
            </a:r>
          </a:p>
          <a:p>
            <a:pPr lvl="0"/>
            <a:r>
              <a:rPr lang="ru-RU" sz="3300" dirty="0"/>
              <a:t>Другие трудности обучающегося</a:t>
            </a:r>
            <a:r>
              <a:rPr lang="ru-RU" dirty="0" smtClean="0"/>
              <a:t>.</a:t>
            </a:r>
            <a:r>
              <a:rPr lang="ru-RU" b="1" dirty="0" smtClean="0"/>
              <a:t>                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dirty="0" smtClean="0"/>
              <a:t> </a:t>
            </a:r>
            <a:r>
              <a:rPr lang="ru-RU" sz="4600" b="1" dirty="0"/>
              <a:t>Этапы Семейного совета</a:t>
            </a:r>
            <a:r>
              <a:rPr lang="ru-RU" sz="4600" b="1" dirty="0" smtClean="0"/>
              <a:t>:</a:t>
            </a:r>
          </a:p>
          <a:p>
            <a:endParaRPr lang="ru-RU" b="1" dirty="0" smtClean="0"/>
          </a:p>
          <a:p>
            <a:r>
              <a:rPr lang="ru-RU" sz="4000" dirty="0" smtClean="0"/>
              <a:t>Планирование Семейного совета. </a:t>
            </a:r>
          </a:p>
          <a:p>
            <a:r>
              <a:rPr lang="ru-RU" sz="4000" dirty="0" smtClean="0"/>
              <a:t>Подготовка участников к встрече. </a:t>
            </a:r>
          </a:p>
          <a:p>
            <a:r>
              <a:rPr lang="ru-RU" sz="4000" dirty="0" smtClean="0"/>
              <a:t>Встреча участников. </a:t>
            </a:r>
          </a:p>
          <a:p>
            <a:r>
              <a:rPr lang="ru-RU" sz="4000" dirty="0" smtClean="0"/>
              <a:t>Поддержка выполнения плана. </a:t>
            </a:r>
            <a:endParaRPr lang="ru-RU" sz="4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2481" y="256159"/>
            <a:ext cx="2269475" cy="2502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2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759" y="365125"/>
            <a:ext cx="10858041" cy="1325563"/>
          </a:xfrm>
        </p:spPr>
        <p:txBody>
          <a:bodyPr/>
          <a:lstStyle/>
          <a:p>
            <a:r>
              <a:rPr lang="ru-RU" b="1" i="1" dirty="0"/>
              <a:t>Помощь подростку в трудной жизненной ситуации </a:t>
            </a:r>
            <a:endParaRPr lang="ru-RU" i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В Примерном положении о классном руководстве в образовательных организациях Краснодарского края обозначено, что к задачам классного руководителя относится:   </a:t>
            </a:r>
          </a:p>
          <a:p>
            <a:r>
              <a:rPr lang="ru-RU" dirty="0"/>
              <a:t>- </a:t>
            </a:r>
            <a:r>
              <a:rPr lang="ru-RU" b="1" i="1" dirty="0"/>
              <a:t>выявление и поддержка обучающихся, оказавшихся в сложной жизненной ситуации, оказание помощи в выработке моделей поведения в различных трудных жизненных ситуациях, в том числе проблемных, стрессовых и конфликтных.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468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Кейсы. </a:t>
            </a:r>
            <a:r>
              <a:rPr lang="ru-RU" b="1" i="1" dirty="0" err="1" smtClean="0"/>
              <a:t>Проекный</a:t>
            </a:r>
            <a:r>
              <a:rPr lang="ru-RU" b="1" i="1" dirty="0" smtClean="0"/>
              <a:t> метод «Водоворот»</a:t>
            </a:r>
            <a:endParaRPr lang="ru-RU" b="1" i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2867389"/>
              </p:ext>
            </p:extLst>
          </p:nvPr>
        </p:nvGraphicFramePr>
        <p:xfrm>
          <a:off x="969483" y="1894900"/>
          <a:ext cx="10752464" cy="41753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43796"/>
                <a:gridCol w="3031861"/>
                <a:gridCol w="2687828"/>
                <a:gridCol w="2688979"/>
              </a:tblGrid>
              <a:tr h="1693131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Проблема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Цель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Действия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Ожидаемый результат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27421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27421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27421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42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Раздаточный материал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6096" y="1509311"/>
            <a:ext cx="10637704" cy="46676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Методики для самооценки коммуникативных навыков </a:t>
            </a:r>
          </a:p>
          <a:p>
            <a:pPr marL="0" indent="0">
              <a:buNone/>
            </a:pPr>
            <a:r>
              <a:rPr lang="ru-RU" dirty="0" smtClean="0"/>
              <a:t>классных руководителей: тест на оценку самоконтроля</a:t>
            </a:r>
          </a:p>
          <a:p>
            <a:pPr marL="0" indent="0">
              <a:buNone/>
            </a:pPr>
            <a:r>
              <a:rPr lang="ru-RU" dirty="0" smtClean="0"/>
              <a:t> в общении, тест оценки коммуникативных умений, диагностика стилей педагогического общения.</a:t>
            </a:r>
          </a:p>
          <a:p>
            <a:r>
              <a:rPr lang="ru-RU" dirty="0" smtClean="0"/>
              <a:t>Примерное положение о классном руководстве в общеобразовательных организациях Краснодарского края.</a:t>
            </a:r>
          </a:p>
          <a:p>
            <a:r>
              <a:rPr lang="ru-RU" dirty="0" smtClean="0"/>
              <a:t>Методики работы с семьёй обучающегося.</a:t>
            </a:r>
          </a:p>
          <a:p>
            <a:r>
              <a:rPr lang="ru-RU" dirty="0" smtClean="0"/>
              <a:t>Памятка по форме работы с семьёй «Семейный совет.</a:t>
            </a:r>
          </a:p>
          <a:p>
            <a:r>
              <a:rPr lang="ru-RU" dirty="0" smtClean="0"/>
              <a:t>Сценарный план мероприятия.</a:t>
            </a:r>
          </a:p>
          <a:p>
            <a:r>
              <a:rPr lang="ru-RU" dirty="0" smtClean="0"/>
              <a:t>Презентация к сценарному плану.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1353" y="437748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4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 !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Опросник для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классных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руководителей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530" y="2807800"/>
            <a:ext cx="3363587" cy="33635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3088" y="365125"/>
            <a:ext cx="3590855" cy="390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48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Представляемся </a:t>
            </a:r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продолжаем фразу: «Быть классным руководителем </a:t>
            </a:r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  <a:b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988" y="365125"/>
            <a:ext cx="3098494" cy="2107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07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Важно ли сотрудничество классного руководителя с семьёй и почему?</a:t>
            </a:r>
            <a:br>
              <a:rPr lang="ru-RU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186" y="1367803"/>
            <a:ext cx="6687237" cy="4309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0"/>
              </a:spcAft>
            </a:pPr>
            <a:r>
              <a:rPr lang="ru-RU" sz="3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Насколько вы удовлетворены взаимодействием с семьёй обучающихся?</a:t>
            </a:r>
            <a:endParaRPr lang="ru-RU" sz="3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endParaRPr lang="ru-RU" sz="3200" i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ru-RU" sz="3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Начертите шкалу от 0 до 10 и отметьте на шкале уровень своей удовлетворенности.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402873" y="1367803"/>
            <a:ext cx="3525860" cy="330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15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559" y="246674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Коучинг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территория будущего. 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Милтона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Эриксона.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Первое </a:t>
            </a:r>
            <a:r>
              <a:rPr lang="ru-RU" i="1" dirty="0"/>
              <a:t>– со всеми людьми все в порядке</a:t>
            </a:r>
            <a:r>
              <a:rPr lang="ru-RU" i="1" dirty="0" smtClean="0"/>
              <a:t>.</a:t>
            </a:r>
          </a:p>
          <a:p>
            <a:pPr marL="0" indent="0">
              <a:buNone/>
            </a:pPr>
            <a:r>
              <a:rPr lang="ru-RU" i="1" dirty="0"/>
              <a:t>Второе — у Вас уже есть ВСЁ необходимое для достижения целей</a:t>
            </a:r>
            <a:r>
              <a:rPr lang="ru-RU" i="1" dirty="0" smtClean="0"/>
              <a:t>.</a:t>
            </a:r>
            <a:endParaRPr lang="en-US" i="1" dirty="0" smtClean="0"/>
          </a:p>
          <a:p>
            <a:pPr marL="0" indent="0">
              <a:buNone/>
            </a:pPr>
            <a:r>
              <a:rPr lang="ru-RU" i="1" dirty="0"/>
              <a:t>Третье – мы всегда совершаем наилучший выбор</a:t>
            </a:r>
            <a:r>
              <a:rPr lang="ru-RU" i="1" dirty="0" smtClean="0"/>
              <a:t>.</a:t>
            </a:r>
            <a:endParaRPr lang="en-US" i="1" dirty="0" smtClean="0"/>
          </a:p>
          <a:p>
            <a:pPr marL="0" indent="0">
              <a:buNone/>
            </a:pPr>
            <a:r>
              <a:rPr lang="ru-RU" i="1" dirty="0"/>
              <a:t>Четвертое – всеми людьми движет позитивное намерение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i="1" dirty="0"/>
              <a:t>Пятое – изменения будут всегда, и они неизбежны</a:t>
            </a:r>
            <a:r>
              <a:rPr lang="ru-RU" i="1" dirty="0" smtClean="0"/>
              <a:t>.</a:t>
            </a:r>
            <a:endParaRPr lang="en-US" i="1" dirty="0" smtClean="0"/>
          </a:p>
          <a:p>
            <a:pPr marL="0" indent="0">
              <a:buNone/>
            </a:pPr>
            <a:r>
              <a:rPr lang="ru-RU" b="1" i="1" dirty="0"/>
              <a:t>Все меняется и мы меняемся, меняются наши отношения. Другое дело — в каком направлении?</a:t>
            </a:r>
            <a:endParaRPr lang="ru-RU" b="1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Милтон Эриксон великий предшественник парадоксальной терап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59" y="246674"/>
            <a:ext cx="2562760" cy="192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39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/>
              <a:t>Как вы думаете можно ли поднять уровень вашей удовлетворенности отношениями с семьёй обучающихся? 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i="1" dirty="0" smtClean="0"/>
          </a:p>
          <a:p>
            <a:r>
              <a:rPr lang="ru-RU" sz="3600" i="1" dirty="0" smtClean="0"/>
              <a:t>На </a:t>
            </a:r>
            <a:r>
              <a:rPr lang="ru-RU" sz="3600" i="1" dirty="0"/>
              <a:t>своей шкале напишите там, где вы отметили уровень </a:t>
            </a:r>
            <a:r>
              <a:rPr lang="ru-RU" sz="3600" i="1" dirty="0" smtClean="0"/>
              <a:t>сегодняшнюю дату, </a:t>
            </a:r>
            <a:r>
              <a:rPr lang="ru-RU" sz="3600" i="1" dirty="0"/>
              <a:t>а там, где 10, </a:t>
            </a:r>
            <a:r>
              <a:rPr lang="ru-RU" sz="3600" b="1" i="1" dirty="0"/>
              <a:t>напишите месяц и год</a:t>
            </a:r>
            <a:r>
              <a:rPr lang="ru-RU" sz="3600" i="1" dirty="0"/>
              <a:t>, когда вы можете достигнуть этого результата</a:t>
            </a:r>
            <a:r>
              <a:rPr lang="ru-RU" sz="3600" dirty="0"/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9942" y="3735202"/>
            <a:ext cx="3778786" cy="302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42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i="1" dirty="0"/>
              <a:t>Трудности.</a:t>
            </a:r>
            <a:r>
              <a:rPr lang="ru-RU" sz="5400" dirty="0"/>
              <a:t/>
            </a:r>
            <a:br>
              <a:rPr lang="ru-RU" sz="5400" dirty="0"/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64395"/>
            <a:ext cx="10515600" cy="4612568"/>
          </a:xfrm>
        </p:spPr>
        <p:txBody>
          <a:bodyPr>
            <a:normAutofit/>
          </a:bodyPr>
          <a:lstStyle/>
          <a:p>
            <a:r>
              <a:rPr lang="ru-RU" sz="3600" i="1" dirty="0"/>
              <a:t>Какие основные трудности </a:t>
            </a:r>
            <a:r>
              <a:rPr lang="ru-RU" sz="3600" i="1" dirty="0" smtClean="0"/>
              <a:t>существуют </a:t>
            </a:r>
            <a:r>
              <a:rPr lang="ru-RU" sz="3600" i="1" dirty="0"/>
              <a:t>у вас в выстраивании взаимоотношений с семьёй? </a:t>
            </a:r>
            <a:endParaRPr lang="ru-RU" sz="3600" i="1" dirty="0" smtClean="0"/>
          </a:p>
          <a:p>
            <a:r>
              <a:rPr lang="ru-RU" sz="3600" i="1" dirty="0" smtClean="0"/>
              <a:t>Запишите 3 самых значимых пункта.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262" y="3492348"/>
            <a:ext cx="5115497" cy="3288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43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33889"/>
            <a:ext cx="10515600" cy="4943074"/>
          </a:xfrm>
        </p:spPr>
        <p:txBody>
          <a:bodyPr/>
          <a:lstStyle/>
          <a:p>
            <a:endParaRPr lang="ru-RU" b="1" i="1" dirty="0" smtClean="0"/>
          </a:p>
          <a:p>
            <a:pPr marL="0" indent="0">
              <a:buNone/>
            </a:pPr>
            <a:endParaRPr lang="ru-RU" b="1" i="1" dirty="0"/>
          </a:p>
          <a:p>
            <a:r>
              <a:rPr lang="ru-RU" b="1" i="1" dirty="0" smtClean="0"/>
              <a:t>Цели</a:t>
            </a:r>
            <a:r>
              <a:rPr lang="ru-RU" b="1" i="1" dirty="0"/>
              <a:t>.</a:t>
            </a:r>
            <a:r>
              <a:rPr lang="ru-RU" b="1" dirty="0"/>
              <a:t> </a:t>
            </a:r>
            <a:r>
              <a:rPr lang="ru-RU" i="1" dirty="0"/>
              <a:t>Что нужно </a:t>
            </a:r>
            <a:r>
              <a:rPr lang="ru-RU" i="1" dirty="0" smtClean="0"/>
              <a:t>изменить?</a:t>
            </a:r>
            <a:r>
              <a:rPr lang="ru-RU" dirty="0" smtClean="0"/>
              <a:t> </a:t>
            </a:r>
            <a:r>
              <a:rPr lang="ru-RU" i="1" dirty="0" smtClean="0"/>
              <a:t>Запишите </a:t>
            </a:r>
            <a:r>
              <a:rPr lang="ru-RU" i="1" dirty="0"/>
              <a:t>по пунктам. </a:t>
            </a:r>
            <a:endParaRPr lang="ru-RU" dirty="0"/>
          </a:p>
          <a:p>
            <a:r>
              <a:rPr lang="ru-RU" b="1" i="1" dirty="0"/>
              <a:t>Действия.</a:t>
            </a:r>
            <a:r>
              <a:rPr lang="ru-RU" b="1" dirty="0"/>
              <a:t> </a:t>
            </a:r>
            <a:r>
              <a:rPr lang="ru-RU" i="1" dirty="0"/>
              <a:t>Что нужно сделать? Запишите по пунктам. </a:t>
            </a:r>
            <a:endParaRPr lang="ru-RU" dirty="0"/>
          </a:p>
          <a:p>
            <a:r>
              <a:rPr lang="ru-RU" b="1" i="1" dirty="0"/>
              <a:t>Ресурсы</a:t>
            </a:r>
            <a:r>
              <a:rPr lang="ru-RU" i="1" dirty="0"/>
              <a:t>. Что вам может помочь?  Запишите по пунктам. </a:t>
            </a:r>
            <a:endParaRPr lang="ru-RU" dirty="0"/>
          </a:p>
          <a:p>
            <a:r>
              <a:rPr lang="ru-RU" b="1" i="1" dirty="0"/>
              <a:t>Намерения. </a:t>
            </a:r>
            <a:r>
              <a:rPr lang="ru-RU" i="1" dirty="0"/>
              <a:t>Напишите, что вы намерены сделать. Как? Зачем? Где и когда?</a:t>
            </a:r>
            <a:endParaRPr lang="ru-RU" dirty="0"/>
          </a:p>
          <a:p>
            <a:r>
              <a:rPr lang="ru-RU" i="1" dirty="0"/>
              <a:t>Запишите по пунктам.</a:t>
            </a:r>
            <a:r>
              <a:rPr lang="ru-RU" b="1" i="1" dirty="0"/>
              <a:t> </a:t>
            </a:r>
            <a:endParaRPr lang="ru-RU" dirty="0"/>
          </a:p>
          <a:p>
            <a:r>
              <a:rPr lang="ru-RU" b="1" i="1" dirty="0"/>
              <a:t>Первые шаги. </a:t>
            </a:r>
            <a:r>
              <a:rPr lang="ru-RU" i="1" dirty="0"/>
              <a:t>Запишите самые первые шаги, которые вы сделаете.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287" y="113783"/>
            <a:ext cx="2190750" cy="208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73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Сдвиг удовлетворённости.</a:t>
            </a:r>
            <a:r>
              <a:rPr lang="ru-RU" i="1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Вернёмся к шкале вашей удовлетворенности. </a:t>
            </a:r>
          </a:p>
          <a:p>
            <a:r>
              <a:rPr lang="ru-RU" i="1" dirty="0" smtClean="0"/>
              <a:t>Хотелось </a:t>
            </a:r>
            <a:r>
              <a:rPr lang="ru-RU" i="1" dirty="0"/>
              <a:t>бы вам внести сейчас какие-то поправки</a:t>
            </a:r>
            <a:r>
              <a:rPr lang="ru-RU" i="1" dirty="0" smtClean="0"/>
              <a:t>?</a:t>
            </a:r>
          </a:p>
          <a:p>
            <a:r>
              <a:rPr lang="ru-RU" i="1" dirty="0" smtClean="0"/>
              <a:t> </a:t>
            </a:r>
            <a:r>
              <a:rPr lang="ru-RU" i="1" dirty="0"/>
              <a:t>Изменилось ли ваше чувство удовлетворённости? На сколько? Отметьте на шкале. </a:t>
            </a:r>
            <a:endParaRPr lang="ru-RU" i="1" dirty="0" smtClean="0"/>
          </a:p>
          <a:p>
            <a:r>
              <a:rPr lang="ru-RU" i="1" dirty="0" smtClean="0"/>
              <a:t>Изменились </a:t>
            </a:r>
            <a:r>
              <a:rPr lang="ru-RU" i="1" dirty="0"/>
              <a:t>ли срок достижения желаемого? Как вы думаете почему?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046" y="264232"/>
            <a:ext cx="2511272" cy="251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01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800" b="1" i="1" dirty="0" smtClean="0"/>
              <a:t>Примерное </a:t>
            </a:r>
            <a:r>
              <a:rPr lang="ru-RU" sz="3800" b="1" i="1" dirty="0"/>
              <a:t>положение о классном руководстве в образовательных организациях Краснодарского края</a:t>
            </a:r>
            <a:br>
              <a:rPr lang="ru-RU" sz="3800" b="1" i="1" dirty="0"/>
            </a:br>
            <a:endParaRPr lang="ru-RU" sz="3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489" y="1825624"/>
            <a:ext cx="11034311" cy="4927715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воспитательной деятельности во взаимодействии с родителями (законными представителями) несовершеннолетних обучающихся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включая: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родителей (законных представителей) к сотрудничеству в интересах обучающихся в целях формирования единых подходов к воспитанию и создания наиболее благоприятных условий для развития личности каждого ребенка;</a:t>
            </a:r>
            <a:endParaRPr lang="ru-RU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регулярное информирование родителей (законных представителей) об особенностях осуществления образовательного процесса в течение учебного года, основных содержательных и организационных изменениях, о внеурочных мероприятиях и событиях жизни класса;</a:t>
            </a:r>
            <a:endParaRPr lang="ru-RU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координацию взаимосвязей между родителями (законными представителями) несовершеннолетних обучающихся и другими участниками образовательных отношений;</a:t>
            </a:r>
            <a:endParaRPr lang="ru-RU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повышению педагогической компетентности родителей (законных представителей)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путем организации целевых мероприятий, оказания консультативной помощи по вопросам обучения и воспитания, личностного развития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801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</TotalTime>
  <Words>839</Words>
  <Application>Microsoft Office PowerPoint</Application>
  <PresentationFormat>Широкоэкранный</PresentationFormat>
  <Paragraphs>124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   СЦЕНАРНЫЙ ПЛАН МОДЕЛЬНОГО СЕМИНАРА С ЭЛЕМЕНАМИ КОУЧИНГА  «Взаимодействие классного руководителя  с семьёй»</vt:lpstr>
      <vt:lpstr>Знакомство</vt:lpstr>
      <vt:lpstr>Важно ли сотрудничество классного руководителя с семьёй и почему? </vt:lpstr>
      <vt:lpstr>                   Коучинг – территория будущего.                  Принципы Милтона Эриксона. </vt:lpstr>
      <vt:lpstr>Как вы думаете можно ли поднять уровень вашей удовлетворенности отношениями с семьёй обучающихся? </vt:lpstr>
      <vt:lpstr>Трудности. </vt:lpstr>
      <vt:lpstr> </vt:lpstr>
      <vt:lpstr>Сдвиг удовлетворённости. </vt:lpstr>
      <vt:lpstr> Примерное положение о классном руководстве в образовательных организациях Краснодарского края </vt:lpstr>
      <vt:lpstr>Презентация PowerPoint</vt:lpstr>
      <vt:lpstr>Презентация PowerPoint</vt:lpstr>
      <vt:lpstr>Формы работы классного руководителя с семьёй </vt:lpstr>
      <vt:lpstr>Семейные конференции </vt:lpstr>
      <vt:lpstr>Семейный совет</vt:lpstr>
      <vt:lpstr>Помощь подростку в трудной жизненной ситуации </vt:lpstr>
      <vt:lpstr>Кейсы. Проекный метод «Водоворот»</vt:lpstr>
      <vt:lpstr>Раздаточный материал</vt:lpstr>
      <vt:lpstr>  Спасибо за внимание !  Опросник для классных  руководителей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СЦЕНАРНЫЙ ПЛАН МОДЕЛЬНОГО СЕМИНАРА С ЭЛЕМЕНАМИ КОУЧИНГА  «Взаимодействие классного руководителя  с семьёй»</dc:title>
  <dc:creator>Элеонора К. Любошиц</dc:creator>
  <cp:lastModifiedBy>Элеонора К. Любошиц</cp:lastModifiedBy>
  <cp:revision>15</cp:revision>
  <dcterms:created xsi:type="dcterms:W3CDTF">2020-10-16T08:23:54Z</dcterms:created>
  <dcterms:modified xsi:type="dcterms:W3CDTF">2020-10-16T10:24:02Z</dcterms:modified>
</cp:coreProperties>
</file>